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5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462" y="-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9571571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0" name="Shape 2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2" name="Shape 2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7" name="Shape 2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3" name="Shape 2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Shape 13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42851"/>
            <a:ext cx="8968083" cy="275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Shape 14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11715" y="4243844"/>
            <a:ext cx="3077108" cy="27694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Shape 15"/>
          <p:cNvSpPr/>
          <p:nvPr/>
        </p:nvSpPr>
        <p:spPr>
          <a:xfrm>
            <a:off x="0" y="2590077"/>
            <a:ext cx="8968085" cy="1660332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/>
          <p:nvPr/>
        </p:nvSpPr>
        <p:spPr>
          <a:xfrm>
            <a:off x="9111714" y="2590077"/>
            <a:ext cx="3077108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680322" y="2733708"/>
            <a:ext cx="8144134" cy="13730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5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680320" y="5936187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9255346" y="2750336"/>
            <a:ext cx="1171887" cy="135644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s-MX" sz="36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noramic Picture with Caption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Shape 104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5928628"/>
            <a:ext cx="10437812" cy="321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Shape 105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5" y="5929621"/>
            <a:ext cx="1602997" cy="144269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Shape 106"/>
          <p:cNvSpPr/>
          <p:nvPr/>
        </p:nvSpPr>
        <p:spPr>
          <a:xfrm>
            <a:off x="0" y="4567987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/>
          <p:nvPr/>
        </p:nvSpPr>
        <p:spPr>
          <a:xfrm>
            <a:off x="10585827" y="456798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680322" y="4711616"/>
            <a:ext cx="9613858" cy="4530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9" name="Shape 109"/>
          <p:cNvSpPr>
            <a:spLocks noGrp="1"/>
          </p:cNvSpPr>
          <p:nvPr>
            <p:ph type="pic" idx="2"/>
          </p:nvPr>
        </p:nvSpPr>
        <p:spPr>
          <a:xfrm>
            <a:off x="680322" y="609597"/>
            <a:ext cx="9613858" cy="3589574"/>
          </a:xfrm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0784"/>
              </a:srgbClr>
            </a:outerShdw>
          </a:effectLst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0318" y="5169582"/>
            <a:ext cx="9613861" cy="6229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ftr" idx="11"/>
          </p:nvPr>
        </p:nvSpPr>
        <p:spPr>
          <a:xfrm>
            <a:off x="680320" y="5936187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sldNum" idx="12"/>
          </p:nvPr>
        </p:nvSpPr>
        <p:spPr>
          <a:xfrm>
            <a:off x="10729454" y="4711308"/>
            <a:ext cx="1154150" cy="10907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s-MX" sz="36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Shape 115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5928628"/>
            <a:ext cx="10437812" cy="321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Shape 116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5" y="5929621"/>
            <a:ext cx="1602997" cy="144269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Shape 117"/>
          <p:cNvSpPr/>
          <p:nvPr/>
        </p:nvSpPr>
        <p:spPr>
          <a:xfrm>
            <a:off x="0" y="4567987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/>
          <p:nvPr/>
        </p:nvSpPr>
        <p:spPr>
          <a:xfrm>
            <a:off x="10585827" y="456798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680322" y="609597"/>
            <a:ext cx="9613858" cy="35927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0322" y="4711614"/>
            <a:ext cx="9613858" cy="1090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ftr" idx="11"/>
          </p:nvPr>
        </p:nvSpPr>
        <p:spPr>
          <a:xfrm>
            <a:off x="680320" y="5936187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10729454" y="4711614"/>
            <a:ext cx="1154150" cy="10907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s-MX" sz="36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with Caption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Shape 125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5928628"/>
            <a:ext cx="10437812" cy="321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Shape 126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5" y="5929621"/>
            <a:ext cx="1602997" cy="144269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Shape 127"/>
          <p:cNvSpPr/>
          <p:nvPr/>
        </p:nvSpPr>
        <p:spPr>
          <a:xfrm>
            <a:off x="0" y="4567987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/>
          <p:nvPr/>
        </p:nvSpPr>
        <p:spPr>
          <a:xfrm>
            <a:off x="10585827" y="456798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1127855" y="609597"/>
            <a:ext cx="8718877" cy="30360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1402287" y="3653378"/>
            <a:ext cx="8156579" cy="5489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body" idx="2"/>
          </p:nvPr>
        </p:nvSpPr>
        <p:spPr>
          <a:xfrm>
            <a:off x="680322" y="4711614"/>
            <a:ext cx="9613858" cy="1090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ftr" idx="11"/>
          </p:nvPr>
        </p:nvSpPr>
        <p:spPr>
          <a:xfrm>
            <a:off x="680320" y="5936187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sldNum" idx="12"/>
          </p:nvPr>
        </p:nvSpPr>
        <p:spPr>
          <a:xfrm>
            <a:off x="10729454" y="4709925"/>
            <a:ext cx="1154150" cy="10907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s-MX" sz="36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35" name="Shape 135"/>
          <p:cNvSpPr txBox="1"/>
          <p:nvPr/>
        </p:nvSpPr>
        <p:spPr>
          <a:xfrm>
            <a:off x="583572" y="748116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s-MX" sz="7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“</a:t>
            </a:r>
          </a:p>
        </p:txBody>
      </p:sp>
      <p:sp>
        <p:nvSpPr>
          <p:cNvPr id="136" name="Shape 136"/>
          <p:cNvSpPr txBox="1"/>
          <p:nvPr/>
        </p:nvSpPr>
        <p:spPr>
          <a:xfrm>
            <a:off x="9662809" y="30335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s-MX" sz="7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Shape 138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5928628"/>
            <a:ext cx="10437812" cy="321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Shape 139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5" y="5929621"/>
            <a:ext cx="1602997" cy="144269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Shape 140"/>
          <p:cNvSpPr/>
          <p:nvPr/>
        </p:nvSpPr>
        <p:spPr>
          <a:xfrm>
            <a:off x="0" y="4567987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/>
          <p:nvPr/>
        </p:nvSpPr>
        <p:spPr>
          <a:xfrm>
            <a:off x="10585827" y="456798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680318" y="4711614"/>
            <a:ext cx="9613861" cy="5885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0320" y="5300148"/>
            <a:ext cx="9613861" cy="50225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ftr" idx="11"/>
          </p:nvPr>
        </p:nvSpPr>
        <p:spPr>
          <a:xfrm>
            <a:off x="680320" y="5936187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sldNum" idx="12"/>
          </p:nvPr>
        </p:nvSpPr>
        <p:spPr>
          <a:xfrm>
            <a:off x="10729454" y="4709925"/>
            <a:ext cx="1154150" cy="10907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s-MX" sz="36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Column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Shape 148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970240"/>
            <a:ext cx="10437812" cy="321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Shape 149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5" y="1971233"/>
            <a:ext cx="1602997" cy="144269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Shape 150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1" name="Shape 151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669222" y="753227"/>
            <a:ext cx="9624959" cy="10809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60945" y="2336873"/>
            <a:ext cx="3070033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body" idx="2"/>
          </p:nvPr>
        </p:nvSpPr>
        <p:spPr>
          <a:xfrm>
            <a:off x="680322" y="3022673"/>
            <a:ext cx="3049702" cy="29135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body" idx="3"/>
          </p:nvPr>
        </p:nvSpPr>
        <p:spPr>
          <a:xfrm>
            <a:off x="3956025" y="2336873"/>
            <a:ext cx="3063240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body" idx="4"/>
          </p:nvPr>
        </p:nvSpPr>
        <p:spPr>
          <a:xfrm>
            <a:off x="3945469" y="3022673"/>
            <a:ext cx="3063240" cy="29135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body" idx="5"/>
          </p:nvPr>
        </p:nvSpPr>
        <p:spPr>
          <a:xfrm>
            <a:off x="7224156" y="2336873"/>
            <a:ext cx="3070024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body" idx="6"/>
          </p:nvPr>
        </p:nvSpPr>
        <p:spPr>
          <a:xfrm>
            <a:off x="7224156" y="3022673"/>
            <a:ext cx="3070024" cy="29135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59" name="Shape 159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ftr" idx="11"/>
          </p:nvPr>
        </p:nvSpPr>
        <p:spPr>
          <a:xfrm>
            <a:off x="680320" y="5936187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sldNum" idx="12"/>
          </p:nvPr>
        </p:nvSpPr>
        <p:spPr>
          <a:xfrm>
            <a:off x="10729454" y="753227"/>
            <a:ext cx="1154150" cy="10907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s-MX" sz="36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Picture Column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Shape 163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970240"/>
            <a:ext cx="10437812" cy="321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Shape 164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5" y="1971233"/>
            <a:ext cx="1602997" cy="144269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Shape 16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6" name="Shape 16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680322" y="753227"/>
            <a:ext cx="9613859" cy="10809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0318" y="4297503"/>
            <a:ext cx="3049704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69" name="Shape 169"/>
          <p:cNvSpPr>
            <a:spLocks noGrp="1"/>
          </p:cNvSpPr>
          <p:nvPr>
            <p:ph type="pic" idx="2"/>
          </p:nvPr>
        </p:nvSpPr>
        <p:spPr>
          <a:xfrm>
            <a:off x="680318" y="2336873"/>
            <a:ext cx="3049704" cy="1524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outerShdw blurRad="50799" dist="50800" dir="5400000" algn="tl" rotWithShape="0">
              <a:srgbClr val="000000">
                <a:alpha val="42745"/>
              </a:srgbClr>
            </a:outerShdw>
          </a:effectLst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70" name="Shape 170"/>
          <p:cNvSpPr txBox="1">
            <a:spLocks noGrp="1"/>
          </p:cNvSpPr>
          <p:nvPr>
            <p:ph type="body" idx="3"/>
          </p:nvPr>
        </p:nvSpPr>
        <p:spPr>
          <a:xfrm>
            <a:off x="680318" y="4873764"/>
            <a:ext cx="3049704" cy="10624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71" name="Shape 171"/>
          <p:cNvSpPr txBox="1">
            <a:spLocks noGrp="1"/>
          </p:cNvSpPr>
          <p:nvPr>
            <p:ph type="body" idx="4"/>
          </p:nvPr>
        </p:nvSpPr>
        <p:spPr>
          <a:xfrm>
            <a:off x="3945471" y="4297503"/>
            <a:ext cx="3063240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72" name="Shape 172"/>
          <p:cNvSpPr>
            <a:spLocks noGrp="1"/>
          </p:cNvSpPr>
          <p:nvPr>
            <p:ph type="pic" idx="5"/>
          </p:nvPr>
        </p:nvSpPr>
        <p:spPr>
          <a:xfrm>
            <a:off x="3945469" y="2336873"/>
            <a:ext cx="3063240" cy="1524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outerShdw blurRad="50799" dist="50800" dir="5400000" algn="tl" rotWithShape="0">
              <a:srgbClr val="000000">
                <a:alpha val="42745"/>
              </a:srgbClr>
            </a:outerShdw>
          </a:effectLst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73" name="Shape 173"/>
          <p:cNvSpPr txBox="1">
            <a:spLocks noGrp="1"/>
          </p:cNvSpPr>
          <p:nvPr>
            <p:ph type="body" idx="6"/>
          </p:nvPr>
        </p:nvSpPr>
        <p:spPr>
          <a:xfrm>
            <a:off x="3944117" y="4873764"/>
            <a:ext cx="3067296" cy="10624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74" name="Shape 174"/>
          <p:cNvSpPr txBox="1">
            <a:spLocks noGrp="1"/>
          </p:cNvSpPr>
          <p:nvPr>
            <p:ph type="body" idx="7"/>
          </p:nvPr>
        </p:nvSpPr>
        <p:spPr>
          <a:xfrm>
            <a:off x="7230678" y="4297503"/>
            <a:ext cx="3063505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75" name="Shape 175"/>
          <p:cNvSpPr>
            <a:spLocks noGrp="1"/>
          </p:cNvSpPr>
          <p:nvPr>
            <p:ph type="pic" idx="8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outerShdw blurRad="50799" dist="50800" dir="5400000" algn="tl" rotWithShape="0">
              <a:srgbClr val="000000">
                <a:alpha val="42745"/>
              </a:srgbClr>
            </a:outerShdw>
          </a:effectLst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76" name="Shape 176"/>
          <p:cNvSpPr txBox="1">
            <a:spLocks noGrp="1"/>
          </p:cNvSpPr>
          <p:nvPr>
            <p:ph type="body" idx="9"/>
          </p:nvPr>
        </p:nvSpPr>
        <p:spPr>
          <a:xfrm>
            <a:off x="7230553" y="4873762"/>
            <a:ext cx="3067563" cy="10624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77" name="Shape 177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78" name="Shape 178"/>
          <p:cNvSpPr txBox="1">
            <a:spLocks noGrp="1"/>
          </p:cNvSpPr>
          <p:nvPr>
            <p:ph type="ftr" idx="11"/>
          </p:nvPr>
        </p:nvSpPr>
        <p:spPr>
          <a:xfrm>
            <a:off x="680320" y="5936187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79" name="Shape 179"/>
          <p:cNvSpPr txBox="1">
            <a:spLocks noGrp="1"/>
          </p:cNvSpPr>
          <p:nvPr>
            <p:ph type="sldNum" idx="12"/>
          </p:nvPr>
        </p:nvSpPr>
        <p:spPr>
          <a:xfrm>
            <a:off x="10729454" y="753227"/>
            <a:ext cx="1154150" cy="10907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s-MX" sz="36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Shape 181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970240"/>
            <a:ext cx="10437812" cy="321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Shape 182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5" y="1971233"/>
            <a:ext cx="1602997" cy="144269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Shape 183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4" name="Shape 184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680320" y="753227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 rot="5400000">
            <a:off x="3687593" y="-670399"/>
            <a:ext cx="3599316" cy="9613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7620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270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270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87" name="Shape 187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88" name="Shape 188"/>
          <p:cNvSpPr txBox="1">
            <a:spLocks noGrp="1"/>
          </p:cNvSpPr>
          <p:nvPr>
            <p:ph type="ftr" idx="11"/>
          </p:nvPr>
        </p:nvSpPr>
        <p:spPr>
          <a:xfrm>
            <a:off x="680320" y="5936187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10729454" y="753227"/>
            <a:ext cx="1154150" cy="10907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s-MX" sz="36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/>
        </p:nvSpPr>
        <p:spPr>
          <a:xfrm rot="5400000">
            <a:off x="8116207" y="1869394"/>
            <a:ext cx="5106987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2" name="Shape 192"/>
          <p:cNvSpPr/>
          <p:nvPr/>
        </p:nvSpPr>
        <p:spPr>
          <a:xfrm rot="5400000">
            <a:off x="9868201" y="5372402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 rot="5400000">
            <a:off x="8489251" y="2249575"/>
            <a:ext cx="4353759" cy="10738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 rot="5400000">
            <a:off x="2452029" y="-1162110"/>
            <a:ext cx="5326588" cy="88700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7620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270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270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95" name="Shape 195"/>
          <p:cNvSpPr txBox="1">
            <a:spLocks noGrp="1"/>
          </p:cNvSpPr>
          <p:nvPr>
            <p:ph type="dt" idx="10"/>
          </p:nvPr>
        </p:nvSpPr>
        <p:spPr>
          <a:xfrm>
            <a:off x="6807125" y="5936187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96" name="Shape 196"/>
          <p:cNvSpPr txBox="1">
            <a:spLocks noGrp="1"/>
          </p:cNvSpPr>
          <p:nvPr>
            <p:ph type="ftr" idx="11"/>
          </p:nvPr>
        </p:nvSpPr>
        <p:spPr>
          <a:xfrm>
            <a:off x="680320" y="5936187"/>
            <a:ext cx="612680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97" name="Shape 197"/>
          <p:cNvSpPr txBox="1">
            <a:spLocks noGrp="1"/>
          </p:cNvSpPr>
          <p:nvPr>
            <p:ph type="sldNum" idx="12"/>
          </p:nvPr>
        </p:nvSpPr>
        <p:spPr>
          <a:xfrm>
            <a:off x="10097550" y="5398632"/>
            <a:ext cx="1154150" cy="10907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s-MX" sz="36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Shape 23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970240"/>
            <a:ext cx="10437812" cy="321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Shape 24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5" y="1971233"/>
            <a:ext cx="1602997" cy="144269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Shape 2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680320" y="753227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80320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7620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270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270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680320" y="5936187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10729454" y="753227"/>
            <a:ext cx="1154150" cy="10907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s-MX" sz="36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Shape 33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086907"/>
            <a:ext cx="10437812" cy="321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Shape 34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4" y="4087901"/>
            <a:ext cx="1602997" cy="144269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Shape 35"/>
          <p:cNvSpPr/>
          <p:nvPr/>
        </p:nvSpPr>
        <p:spPr>
          <a:xfrm>
            <a:off x="-1" y="2726266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>
            <a:off x="10585825" y="2726266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680322" y="2869894"/>
            <a:ext cx="9613859" cy="10907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0322" y="4232171"/>
            <a:ext cx="9613859" cy="17040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680320" y="5936187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10729454" y="2869894"/>
            <a:ext cx="1154150" cy="10907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s-MX" sz="36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Shape 43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970240"/>
            <a:ext cx="10437812" cy="321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Shape 44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5" y="1971233"/>
            <a:ext cx="1602997" cy="144269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Shape 4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" name="Shape 4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680320" y="753227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0320" y="2336873"/>
            <a:ext cx="4698357" cy="35993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7620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270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270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5594123" y="2336873"/>
            <a:ext cx="4700058" cy="35993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7620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270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270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680320" y="5936187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10729454" y="753227"/>
            <a:ext cx="1154150" cy="10907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s-MX" sz="36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970240"/>
            <a:ext cx="10437812" cy="321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Shape 55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5" y="1971233"/>
            <a:ext cx="1602997" cy="144269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Shape 5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680318" y="753229"/>
            <a:ext cx="9613863" cy="10809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24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680322" y="3030008"/>
            <a:ext cx="4698355" cy="29061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7620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270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270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3"/>
          </p:nvPr>
        </p:nvSpPr>
        <p:spPr>
          <a:xfrm>
            <a:off x="5820153" y="2336873"/>
            <a:ext cx="4474027" cy="69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24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4"/>
          </p:nvPr>
        </p:nvSpPr>
        <p:spPr>
          <a:xfrm>
            <a:off x="5594123" y="3030008"/>
            <a:ext cx="4700059" cy="29061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7620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270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270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680320" y="5936187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10729454" y="753227"/>
            <a:ext cx="1154150" cy="10907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s-MX" sz="36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Shape 67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970240"/>
            <a:ext cx="10437812" cy="321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Shape 68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5" y="1971233"/>
            <a:ext cx="1602997" cy="144269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Shape 6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680320" y="753227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680320" y="5936187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10729454" y="753227"/>
            <a:ext cx="1154150" cy="10907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s-MX" sz="36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Shape 76" descr="HD-ShadowShort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85825" y="1971233"/>
            <a:ext cx="1602997" cy="144269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680320" y="5936187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10729454" y="753227"/>
            <a:ext cx="1154150" cy="10907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s-MX" sz="36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Shape 82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970240"/>
            <a:ext cx="10437812" cy="321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Shape 83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5" y="1971233"/>
            <a:ext cx="1602997" cy="144269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Shape 84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680320" y="753227"/>
            <a:ext cx="9613858" cy="10809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4685846" y="2336873"/>
            <a:ext cx="5608335" cy="35993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7620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270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270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2"/>
          </p:nvPr>
        </p:nvSpPr>
        <p:spPr>
          <a:xfrm>
            <a:off x="680322" y="2336872"/>
            <a:ext cx="3790077" cy="3599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ftr" idx="11"/>
          </p:nvPr>
        </p:nvSpPr>
        <p:spPr>
          <a:xfrm>
            <a:off x="680320" y="5936187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10729454" y="753227"/>
            <a:ext cx="1154150" cy="10907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s-MX" sz="36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Shape 93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970240"/>
            <a:ext cx="10437812" cy="321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Shape 94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5" y="1971233"/>
            <a:ext cx="1602997" cy="144269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Shape 9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80322" y="753227"/>
            <a:ext cx="9613856" cy="10809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8" name="Shape 98"/>
          <p:cNvSpPr>
            <a:spLocks noGrp="1"/>
          </p:cNvSpPr>
          <p:nvPr>
            <p:ph type="pic" idx="2"/>
          </p:nvPr>
        </p:nvSpPr>
        <p:spPr>
          <a:xfrm>
            <a:off x="4868332" y="2336874"/>
            <a:ext cx="5425848" cy="3599312"/>
          </a:xfrm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0784"/>
              </a:srgbClr>
            </a:outerShdw>
          </a:effectLst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0322" y="2336873"/>
            <a:ext cx="3876255" cy="35993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ftr" idx="11"/>
          </p:nvPr>
        </p:nvSpPr>
        <p:spPr>
          <a:xfrm>
            <a:off x="680320" y="5936187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10729454" y="753227"/>
            <a:ext cx="1154150" cy="10907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s-MX" sz="36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78121"/>
            </a:gs>
            <a:gs pos="50000">
              <a:srgbClr val="D54006"/>
            </a:gs>
            <a:gs pos="100000">
              <a:srgbClr val="8C0000"/>
            </a:gs>
          </a:gsLst>
          <a:lin ang="252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hape 6" descr="hashOverlay-FullResolve.png"/>
          <p:cNvPicPr preferRelativeResize="0"/>
          <p:nvPr/>
        </p:nvPicPr>
        <p:blipFill rotWithShape="1">
          <a:blip r:embed="rId19">
            <a:alphaModFix amt="10000"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680320" y="753227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body" idx="1"/>
          </p:nvPr>
        </p:nvSpPr>
        <p:spPr>
          <a:xfrm>
            <a:off x="680320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7620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270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270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ftr" idx="11"/>
          </p:nvPr>
        </p:nvSpPr>
        <p:spPr>
          <a:xfrm>
            <a:off x="680320" y="5936187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10729454" y="753227"/>
            <a:ext cx="1154150" cy="10907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s-MX" sz="36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ctrTitle"/>
          </p:nvPr>
        </p:nvSpPr>
        <p:spPr>
          <a:xfrm>
            <a:off x="680322" y="2733708"/>
            <a:ext cx="8144134" cy="137307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s-MX" sz="5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Unheard Voices </a:t>
            </a:r>
          </a:p>
        </p:txBody>
      </p:sp>
      <p:sp>
        <p:nvSpPr>
          <p:cNvPr id="203" name="Shape 203"/>
          <p:cNvSpPr txBox="1"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s-MX"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By the College and Career Council at Mikva Challenge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s-MX"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     Summer 2016 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25000"/>
              <a:buFont typeface="Arial"/>
              <a:buNone/>
            </a:pPr>
            <a:endParaRPr sz="20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04" name="Shape 204" descr="https://lh5.googleusercontent.com/_2DxZw1cw33WfQ5LGw0sHHItY2uxexA4wZDvS13gOQhrgvh-bfDEkMZmoOc3foEtl0werKndeZr6cqxcCekwZ_IqVRQUHEZZavDgtA3LRTtSuxdRDpKkDnCOjy-S8URgTR0xidv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18301" y="5309185"/>
            <a:ext cx="1295400" cy="100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title"/>
          </p:nvPr>
        </p:nvSpPr>
        <p:spPr>
          <a:xfrm>
            <a:off x="680320" y="753227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s-MX"/>
              <a:t>Student to Counselor Ratio in CPS</a:t>
            </a:r>
            <a:r>
              <a:rPr lang="es-MX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</a:p>
        </p:txBody>
      </p:sp>
      <p:pic>
        <p:nvPicPr>
          <p:cNvPr id="258" name="Shape 258" descr="https://lh5.googleusercontent.com/SvRJ5SOyi6KND26gOgXM1XJiG2pi6RQwTXjY0f2Nujw7oi3Paw89rwWBh0jCRua2WGw9YrDTfqfOxtSZSuemjiO6aoPNxhJXHViYxlAMox6qqG3U2VnwVUIlUWXLGdOcjV3mX06m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673987" y="2349243"/>
            <a:ext cx="2875800" cy="32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Shape 259" descr="https://lh5.googleusercontent.com/atHUQh1qPiX0VfiKKDfdppsuKTbTuDjclJvPelkxVftYq4RY4q2MmZN7IuftkfShxyf8kKR3A8A4VnRAYihA9q-xUhHpogefFOVSNe0YDiEq7TwBO68vs5ctHeqPdyY8LK2Mwum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747058" y="2349252"/>
            <a:ext cx="3906899" cy="3146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title"/>
          </p:nvPr>
        </p:nvSpPr>
        <p:spPr>
          <a:xfrm>
            <a:off x="700426" y="753200"/>
            <a:ext cx="9494700" cy="1080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s-MX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Thank You</a:t>
            </a:r>
          </a:p>
        </p:txBody>
      </p:sp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120125" y="2457000"/>
            <a:ext cx="11876700" cy="3599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11480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s-MX" sz="4800"/>
              <a:t> </a:t>
            </a:r>
            <a:r>
              <a:rPr lang="es-MX" sz="4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Q &amp; A 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s-MX"/>
              <a:t>F</a:t>
            </a:r>
            <a:r>
              <a:rPr lang="es-MX"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or follow up questions or comments contact Josh Prudowsky at Mikva challenge at:    </a:t>
            </a:r>
          </a:p>
          <a:p>
            <a:pPr marL="2743200" marR="0" lvl="0" indent="45720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s-MX"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Joshua@mikvachallenge.org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xfrm>
            <a:off x="680322" y="2869894"/>
            <a:ext cx="9613859" cy="10907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s-MX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Recommendations for Chicago Public Schools </a:t>
            </a:r>
          </a:p>
        </p:txBody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0322" y="4232171"/>
            <a:ext cx="9613859" cy="17040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endParaRPr sz="20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680320" y="753227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s-MX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Recommendation One </a:t>
            </a:r>
          </a:p>
        </p:txBody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680320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s-MX" sz="3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Provide students with an ease of transition to college by equipping them with social support networks beginning in their  freshman year of high school 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title"/>
          </p:nvPr>
        </p:nvSpPr>
        <p:spPr>
          <a:xfrm>
            <a:off x="680320" y="753227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s-MX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Recommendation Two</a:t>
            </a:r>
          </a:p>
        </p:txBody>
      </p:sp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680320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s-MX" sz="3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Hire </a:t>
            </a:r>
            <a:r>
              <a:rPr lang="es-MX" sz="3600" b="1"/>
              <a:t>t</a:t>
            </a:r>
            <a:r>
              <a:rPr lang="es-MX" sz="3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eachers of </a:t>
            </a:r>
            <a:r>
              <a:rPr lang="es-MX" sz="3600" b="1"/>
              <a:t>c</a:t>
            </a:r>
            <a:r>
              <a:rPr lang="es-MX" sz="3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olor to represent the diverse student population, so students can better connect with their </a:t>
            </a:r>
            <a:r>
              <a:rPr lang="es-MX" sz="3600" b="1"/>
              <a:t>c</a:t>
            </a:r>
            <a:r>
              <a:rPr lang="es-MX" sz="3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ultural </a:t>
            </a:r>
            <a:r>
              <a:rPr lang="es-MX" sz="3600" b="1"/>
              <a:t>i</a:t>
            </a:r>
            <a:r>
              <a:rPr lang="es-MX" sz="3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dentity and </a:t>
            </a:r>
            <a:r>
              <a:rPr lang="es-MX" sz="3600" b="1"/>
              <a:t>c</a:t>
            </a:r>
            <a:r>
              <a:rPr lang="es-MX" sz="3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ultural </a:t>
            </a:r>
            <a:r>
              <a:rPr lang="es-MX" sz="3600" b="1"/>
              <a:t>r</a:t>
            </a:r>
            <a:r>
              <a:rPr lang="es-MX" sz="3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oots </a:t>
            </a:r>
            <a:r>
              <a:rPr lang="es-MX" sz="2400" b="0" i="1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/>
            </a:r>
            <a:br>
              <a:rPr lang="es-MX" sz="2400" b="0" i="1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endParaRPr lang="es-MX" sz="2400" b="0" i="1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680320" y="753227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s-MX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CPS Race </a:t>
            </a:r>
            <a:r>
              <a:rPr lang="es-MX"/>
              <a:t>Demographics</a:t>
            </a:r>
            <a:r>
              <a:rPr lang="es-MX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</a:p>
        </p:txBody>
      </p:sp>
      <p:pic>
        <p:nvPicPr>
          <p:cNvPr id="228" name="Shape 228" descr="cpsdata.PN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291638" y="2373859"/>
            <a:ext cx="8751063" cy="36752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xfrm>
            <a:off x="1289095" y="768252"/>
            <a:ext cx="9613800" cy="1080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s-MX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Why Teachers of Color Matter </a:t>
            </a:r>
          </a:p>
        </p:txBody>
      </p:sp>
      <p:pic>
        <p:nvPicPr>
          <p:cNvPr id="234" name="Shape 234" descr="http://educationnext.org/files/ednext20042_deefig1.gif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995634" y="2315896"/>
            <a:ext cx="7391700" cy="3996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xfrm>
            <a:off x="680320" y="753227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s-MX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Recommendation Three  </a:t>
            </a:r>
          </a:p>
        </p:txBody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80320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s-MX" sz="3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Provide CPS students with the life skills needed to graduate college successfully, in four years, and be job ready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title"/>
          </p:nvPr>
        </p:nvSpPr>
        <p:spPr>
          <a:xfrm>
            <a:off x="680320" y="753227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s-MX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Recommendation Four  </a:t>
            </a:r>
          </a:p>
        </p:txBody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80320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s-MX" sz="3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Provide a more comprehensive education for high school students on how to understand the financial aid process of college readiness that includes after school programs that are revolved around financial aid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title"/>
          </p:nvPr>
        </p:nvSpPr>
        <p:spPr>
          <a:xfrm>
            <a:off x="680320" y="753227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s-MX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Recommendation Five  </a:t>
            </a:r>
          </a:p>
        </p:txBody>
      </p:sp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680320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s-MX" sz="3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Provide students with counselors and teachers that are more effective and supportive in providing mental and emotional support to students’ needs inside and outside the classroom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rgbClr val="000000"/>
      </a:dk1>
      <a:lt1>
        <a:srgbClr val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</Words>
  <Application>Microsoft Office PowerPoint</Application>
  <PresentationFormat>Custom</PresentationFormat>
  <Paragraphs>25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Berlin</vt:lpstr>
      <vt:lpstr>Unheard Voices </vt:lpstr>
      <vt:lpstr>Recommendations for Chicago Public Schools </vt:lpstr>
      <vt:lpstr>Recommendation One </vt:lpstr>
      <vt:lpstr>Recommendation Two</vt:lpstr>
      <vt:lpstr>CPS Race Demographics </vt:lpstr>
      <vt:lpstr>Why Teachers of Color Matter </vt:lpstr>
      <vt:lpstr>Recommendation Three  </vt:lpstr>
      <vt:lpstr>Recommendation Four  </vt:lpstr>
      <vt:lpstr>Recommendation Five  </vt:lpstr>
      <vt:lpstr>Student to Counselor Ratio in CPS 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Unheard Voices </dc:title>
  <dc:creator>Sam Nelson</dc:creator>
  <cp:lastModifiedBy>Sam Nelson</cp:lastModifiedBy>
  <cp:revision>1</cp:revision>
  <dcterms:modified xsi:type="dcterms:W3CDTF">2016-07-29T18:22:03Z</dcterms:modified>
</cp:coreProperties>
</file>